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56" r:id="rId5"/>
    <p:sldId id="264" r:id="rId6"/>
    <p:sldId id="323" r:id="rId7"/>
    <p:sldId id="329" r:id="rId8"/>
    <p:sldId id="330" r:id="rId9"/>
    <p:sldId id="324" r:id="rId10"/>
    <p:sldId id="328" r:id="rId11"/>
    <p:sldId id="310" r:id="rId12"/>
    <p:sldId id="311" r:id="rId13"/>
    <p:sldId id="325" r:id="rId14"/>
    <p:sldId id="313" r:id="rId15"/>
    <p:sldId id="314" r:id="rId16"/>
    <p:sldId id="326" r:id="rId17"/>
    <p:sldId id="316" r:id="rId18"/>
    <p:sldId id="318" r:id="rId19"/>
    <p:sldId id="327" r:id="rId20"/>
    <p:sldId id="321" r:id="rId21"/>
    <p:sldId id="322" r:id="rId22"/>
    <p:sldId id="26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3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98B9"/>
    <a:srgbClr val="273544"/>
    <a:srgbClr val="6A6FB8"/>
    <a:srgbClr val="5C5CB0"/>
    <a:srgbClr val="544CC0"/>
    <a:srgbClr val="5596BB"/>
    <a:srgbClr val="FE9C23"/>
    <a:srgbClr val="3C3C3B"/>
    <a:srgbClr val="FDA6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571BA9-A48E-3CC9-B0C5-AE2C6AEDF3D4}" v="21" dt="2025-02-03T12:31:24.381"/>
    <p1510:client id="{280D9E33-FC0C-A756-EAE3-A43B65E16B2A}" v="83" dt="2025-02-04T16:24:57.709"/>
    <p1510:client id="{5A857E6B-E4F9-036C-3727-B87531B4223E}" v="4" dt="2025-02-03T09:29:05.298"/>
    <p1510:client id="{B354A813-5E8D-3DFD-2CD0-0C7F23E651FE}" v="80" dt="2025-02-04T16:29:43.889"/>
    <p1510:client id="{B4DCE4AE-B35F-F5EB-D438-B6A4C9CA267C}" v="19" dt="2025-02-04T10:54:07.683"/>
    <p1510:client id="{E5857337-55E0-8894-EDB5-17046DC35045}" v="2" dt="2025-02-03T13:59:02.580"/>
  </p1510:revLst>
</p1510:revInfo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7" d="100"/>
          <a:sy n="67" d="100"/>
        </p:scale>
        <p:origin x="580" y="84"/>
      </p:cViewPr>
      <p:guideLst>
        <p:guide orient="horz" pos="1003"/>
        <p:guide pos="34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E885CAB-9AC8-CF45-B1F7-D8F55F495C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5C57F6-A444-B84F-AC21-EABEEDBD24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F6CE5C-3CFA-3B43-80E0-88CA19477D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B90B04-94E1-394B-A1BA-9CE766E6F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07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BDF3B1-C892-6741-B613-3D142AA1B94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850E1-4C63-8F4E-BC64-A56C7E282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660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0850E1-4C63-8F4E-BC64-A56C7E2822C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973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ar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84F0BFB-1EEE-1145-BF07-D7874A6911A1}"/>
              </a:ext>
            </a:extLst>
          </p:cNvPr>
          <p:cNvSpPr/>
          <p:nvPr userDrawn="1"/>
        </p:nvSpPr>
        <p:spPr>
          <a:xfrm>
            <a:off x="-9939" y="-30480"/>
            <a:ext cx="12274826" cy="6918960"/>
          </a:xfrm>
          <a:prstGeom prst="rect">
            <a:avLst/>
          </a:prstGeom>
          <a:solidFill>
            <a:srgbClr val="27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DF6156-750F-FF42-BA69-37BBB66C37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0" i="0">
                <a:solidFill>
                  <a:schemeClr val="bg1"/>
                </a:solidFill>
                <a:latin typeface="Knowledge Medium" panose="020B050600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DA1870-A9A8-7540-A08D-09BE807823A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363154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Knowledge Light" panose="020B050604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200A1-1482-5348-8D98-21E906298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Knowledge Regular" panose="020B050600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6A007DF1-8C7F-5449-B0DE-1FB7817DF04F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41491-C22B-F84B-B513-E286D9C65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Knowledge Regular" panose="020B050600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622734D9-3534-0C4C-94C0-BFCD7431948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4D7612AA-BE57-F9AD-DB46-E00058ED8D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8870" y="5713834"/>
            <a:ext cx="1366629" cy="236004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4B27746-8D5F-7FA8-4104-B95113B50A89}"/>
              </a:ext>
            </a:extLst>
          </p:cNvPr>
          <p:cNvCxnSpPr>
            <a:cxnSpLocks/>
          </p:cNvCxnSpPr>
          <p:nvPr userDrawn="1"/>
        </p:nvCxnSpPr>
        <p:spPr>
          <a:xfrm>
            <a:off x="6379221" y="5631421"/>
            <a:ext cx="0" cy="40083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710ABC78-D1EB-91E2-28FA-B13E34B4EB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41763" y="5618835"/>
            <a:ext cx="1976271" cy="42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912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walking with an umbrella&#10;&#10;Description automatically generated">
            <a:extLst>
              <a:ext uri="{FF2B5EF4-FFF2-40B4-BE49-F238E27FC236}">
                <a16:creationId xmlns:a16="http://schemas.microsoft.com/office/drawing/2014/main" id="{83D21DFC-1A8B-F598-DC12-D1A71C43B7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DF6156-750F-FF42-BA69-37BBB66C37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0" i="0">
                <a:solidFill>
                  <a:schemeClr val="bg1"/>
                </a:solidFill>
                <a:latin typeface="Knowledge Medium" panose="020B050600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DA1870-A9A8-7540-A08D-09BE807823A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363154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Knowledge Light" panose="020B050604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200A1-1482-5348-8D98-21E906298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Knowledge Regular" panose="020B050600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6A007DF1-8C7F-5449-B0DE-1FB7817DF04F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41491-C22B-F84B-B513-E286D9C65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Knowledge Regular" panose="020B050600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622734D9-3534-0C4C-94C0-BFCD7431948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CA3EC62B-79E4-FFDC-5FC6-A9CA5148F4F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08870" y="5617635"/>
            <a:ext cx="1366629" cy="23600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3ACCD91-FDB3-BAD3-6183-255DEA6D0D8B}"/>
              </a:ext>
            </a:extLst>
          </p:cNvPr>
          <p:cNvCxnSpPr>
            <a:cxnSpLocks/>
          </p:cNvCxnSpPr>
          <p:nvPr userDrawn="1"/>
        </p:nvCxnSpPr>
        <p:spPr>
          <a:xfrm>
            <a:off x="6379221" y="5535222"/>
            <a:ext cx="0" cy="40083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1351BB4-A9AB-8DD5-B800-EE35FD1A58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41763" y="5522636"/>
            <a:ext cx="1976271" cy="42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58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9D55BCD-EB05-1144-8D1B-557A852F3DEB}"/>
              </a:ext>
            </a:extLst>
          </p:cNvPr>
          <p:cNvSpPr/>
          <p:nvPr userDrawn="1"/>
        </p:nvSpPr>
        <p:spPr>
          <a:xfrm>
            <a:off x="-99391" y="-89452"/>
            <a:ext cx="12364277" cy="1403244"/>
          </a:xfrm>
          <a:prstGeom prst="rect">
            <a:avLst/>
          </a:prstGeom>
          <a:solidFill>
            <a:srgbClr val="559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EDBA63B-FB57-5F47-B904-3F7630D069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65126"/>
            <a:ext cx="11283488" cy="567228"/>
          </a:xfrm>
        </p:spPr>
        <p:txBody>
          <a:bodyPr anchor="ctr">
            <a:noAutofit/>
          </a:bodyPr>
          <a:lstStyle>
            <a:lvl1pPr>
              <a:defRPr sz="3500" b="0" i="0">
                <a:solidFill>
                  <a:schemeClr val="bg1"/>
                </a:solidFill>
                <a:latin typeface="Knowledge Medium" panose="020B05060000000200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64CED2-7893-A14A-AA92-E53CAE2A98EE}"/>
              </a:ext>
            </a:extLst>
          </p:cNvPr>
          <p:cNvSpPr/>
          <p:nvPr userDrawn="1"/>
        </p:nvSpPr>
        <p:spPr>
          <a:xfrm>
            <a:off x="571967" y="1064301"/>
            <a:ext cx="559168" cy="3804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499C568-B570-CE4C-B583-DC494FBE37B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9425" y="1615735"/>
            <a:ext cx="11283488" cy="4511795"/>
          </a:xfrm>
        </p:spPr>
        <p:txBody>
          <a:bodyPr/>
          <a:lstStyle>
            <a:lvl1pPr>
              <a:defRPr sz="2400" b="0" i="0">
                <a:solidFill>
                  <a:schemeClr val="tx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defRPr sz="1800" b="0" i="0">
                <a:solidFill>
                  <a:schemeClr val="tx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1600" b="0" i="0">
                <a:solidFill>
                  <a:schemeClr val="tx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400" b="0" i="0">
                <a:solidFill>
                  <a:schemeClr val="tx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200" b="0" i="0">
                <a:solidFill>
                  <a:schemeClr val="tx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C9822685-055F-D542-4FA7-FD33925392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8747" y="6249027"/>
            <a:ext cx="1199143" cy="453830"/>
          </a:xfrm>
          <a:prstGeom prst="rect">
            <a:avLst/>
          </a:prstGeom>
        </p:spPr>
      </p:pic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CE14442-30C5-5827-0C8E-E8FC6C5AEC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02091" y="6318496"/>
            <a:ext cx="1460822" cy="31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720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 userDrawn="1">
          <p15:clr>
            <a:srgbClr val="FBAE40"/>
          </p15:clr>
        </p15:guide>
        <p15:guide id="2" pos="30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Title Onl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CC73807-20EC-7648-B688-93B2E5A4D23B}"/>
              </a:ext>
            </a:extLst>
          </p:cNvPr>
          <p:cNvSpPr/>
          <p:nvPr userDrawn="1"/>
        </p:nvSpPr>
        <p:spPr>
          <a:xfrm>
            <a:off x="-109331" y="-89451"/>
            <a:ext cx="12413973" cy="1403244"/>
          </a:xfrm>
          <a:prstGeom prst="rect">
            <a:avLst/>
          </a:prstGeom>
          <a:solidFill>
            <a:srgbClr val="27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96621B4-739E-8940-B79B-C33A6739AE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65126"/>
            <a:ext cx="11283488" cy="567228"/>
          </a:xfrm>
        </p:spPr>
        <p:txBody>
          <a:bodyPr anchor="ctr">
            <a:noAutofit/>
          </a:bodyPr>
          <a:lstStyle>
            <a:lvl1pPr>
              <a:defRPr sz="3500" b="0" i="0">
                <a:solidFill>
                  <a:schemeClr val="bg1"/>
                </a:solidFill>
                <a:latin typeface="Knowledge Medium" panose="020B05060000000200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3FB771-4CC1-71EB-D627-0E318F0E103D}"/>
              </a:ext>
            </a:extLst>
          </p:cNvPr>
          <p:cNvSpPr/>
          <p:nvPr userDrawn="1"/>
        </p:nvSpPr>
        <p:spPr>
          <a:xfrm>
            <a:off x="571967" y="1064301"/>
            <a:ext cx="559168" cy="38047"/>
          </a:xfrm>
          <a:prstGeom prst="rect">
            <a:avLst/>
          </a:prstGeom>
          <a:solidFill>
            <a:srgbClr val="5596BB"/>
          </a:solidFill>
          <a:ln w="28575">
            <a:solidFill>
              <a:srgbClr val="5596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8A957C4D-D09E-4D96-D84E-AE8ECEE956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02091" y="6318496"/>
            <a:ext cx="1460822" cy="314893"/>
          </a:xfrm>
          <a:prstGeom prst="rect">
            <a:avLst/>
          </a:prstGeom>
        </p:spPr>
      </p:pic>
      <p:pic>
        <p:nvPicPr>
          <p:cNvPr id="4" name="Picture 3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DFBD520B-B707-E4D3-D1CE-4684DE025A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747" y="6249027"/>
            <a:ext cx="1199143" cy="45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942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Image, Title and 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977ED305-2AE4-FF4E-B0D6-49B9BFB8E0E0}"/>
              </a:ext>
            </a:extLst>
          </p:cNvPr>
          <p:cNvSpPr txBox="1"/>
          <p:nvPr userDrawn="1"/>
        </p:nvSpPr>
        <p:spPr>
          <a:xfrm>
            <a:off x="10100441" y="100573"/>
            <a:ext cx="18197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50" baseline="0">
                <a:solidFill>
                  <a:schemeClr val="bg1"/>
                </a:solidFill>
                <a:latin typeface="Knowledge Light" panose="020B0506040000020004" pitchFamily="34" charset="0"/>
              </a:rPr>
              <a:t>REUTERS/Mohammed Salem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E26562E-0231-7247-8A00-A1CC2530531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79425" y="1429760"/>
            <a:ext cx="11248749" cy="4743176"/>
          </a:xfrm>
        </p:spPr>
        <p:txBody>
          <a:bodyPr/>
          <a:lstStyle>
            <a:lvl1pPr>
              <a:defRPr sz="2400" b="0" i="0">
                <a:solidFill>
                  <a:schemeClr val="tx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defRPr sz="1800" b="0" i="0">
                <a:solidFill>
                  <a:schemeClr val="tx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1600" b="0" i="0">
                <a:solidFill>
                  <a:schemeClr val="tx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400" b="0" i="0">
                <a:solidFill>
                  <a:schemeClr val="tx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200" b="0" i="0">
                <a:solidFill>
                  <a:schemeClr val="tx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6841B42-4DF3-D84B-A359-EADA9C721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65126"/>
            <a:ext cx="11248749" cy="567228"/>
          </a:xfrm>
        </p:spPr>
        <p:txBody>
          <a:bodyPr anchor="ctr">
            <a:noAutofit/>
          </a:bodyPr>
          <a:lstStyle>
            <a:lvl1pPr>
              <a:defRPr sz="3500" b="0" i="0">
                <a:solidFill>
                  <a:schemeClr val="tx1"/>
                </a:solidFill>
                <a:latin typeface="Knowledge Medium" panose="020B05060000000200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F438D0-17D8-58CB-198F-E66D4F72F622}"/>
              </a:ext>
            </a:extLst>
          </p:cNvPr>
          <p:cNvSpPr/>
          <p:nvPr userDrawn="1"/>
        </p:nvSpPr>
        <p:spPr>
          <a:xfrm>
            <a:off x="571967" y="1064301"/>
            <a:ext cx="559168" cy="38047"/>
          </a:xfrm>
          <a:prstGeom prst="rect">
            <a:avLst/>
          </a:prstGeom>
          <a:solidFill>
            <a:srgbClr val="5596BB"/>
          </a:solidFill>
          <a:ln w="28575">
            <a:solidFill>
              <a:srgbClr val="5596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1CF2812-C5B5-F4C6-DB56-1E652AE47F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02091" y="6318496"/>
            <a:ext cx="1460822" cy="314893"/>
          </a:xfrm>
          <a:prstGeom prst="rect">
            <a:avLst/>
          </a:prstGeom>
        </p:spPr>
      </p:pic>
      <p:pic>
        <p:nvPicPr>
          <p:cNvPr id="7" name="Picture 6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A4DBFB0A-7D81-07FF-F78F-D82886D72C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747" y="6249027"/>
            <a:ext cx="1199143" cy="45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977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Image,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B3A0C51-0EAB-BD46-A7EC-1A30C97368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65126"/>
            <a:ext cx="7260983" cy="567228"/>
          </a:xfrm>
        </p:spPr>
        <p:txBody>
          <a:bodyPr anchor="ctr">
            <a:noAutofit/>
          </a:bodyPr>
          <a:lstStyle>
            <a:lvl1pPr>
              <a:defRPr sz="3500" b="0" i="0">
                <a:solidFill>
                  <a:schemeClr val="tx1"/>
                </a:solidFill>
                <a:latin typeface="Knowledge Medium" panose="020B05060000000200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EC666CB-4B5E-184B-9774-7169215C304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79425" y="1429759"/>
            <a:ext cx="7260983" cy="4835813"/>
          </a:xfrm>
        </p:spPr>
        <p:txBody>
          <a:bodyPr/>
          <a:lstStyle>
            <a:lvl1pPr>
              <a:defRPr sz="2400" b="0" i="0">
                <a:solidFill>
                  <a:schemeClr val="tx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defRPr sz="1800" b="0" i="0">
                <a:solidFill>
                  <a:schemeClr val="tx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1600" b="0" i="0">
                <a:solidFill>
                  <a:schemeClr val="tx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400" b="0" i="0">
                <a:solidFill>
                  <a:schemeClr val="tx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200" b="0" i="0">
                <a:solidFill>
                  <a:schemeClr val="tx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0005BB89-038F-C620-7703-E18C98F4BE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8747" y="6249027"/>
            <a:ext cx="1199143" cy="45383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37794E0-0864-268E-EFB3-F421B6D76433}"/>
              </a:ext>
            </a:extLst>
          </p:cNvPr>
          <p:cNvSpPr/>
          <p:nvPr userDrawn="1"/>
        </p:nvSpPr>
        <p:spPr>
          <a:xfrm>
            <a:off x="571967" y="1064301"/>
            <a:ext cx="559168" cy="38047"/>
          </a:xfrm>
          <a:prstGeom prst="rect">
            <a:avLst/>
          </a:prstGeom>
          <a:solidFill>
            <a:srgbClr val="5596BB"/>
          </a:solidFill>
          <a:ln w="28575">
            <a:solidFill>
              <a:srgbClr val="5596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9D28A4C-9593-011E-C02E-35D5F7D6CC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29473" r="29473"/>
          <a:stretch/>
        </p:blipFill>
        <p:spPr>
          <a:xfrm>
            <a:off x="8221359" y="-22913"/>
            <a:ext cx="4172736" cy="6941873"/>
          </a:xfrm>
          <a:prstGeom prst="rect">
            <a:avLst/>
          </a:prstGeom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0152094C-4ABA-3360-7943-F149FA5664B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02091" y="6318495"/>
            <a:ext cx="1460822" cy="31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84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6" userDrawn="1">
          <p15:clr>
            <a:srgbClr val="FBAE40"/>
          </p15:clr>
        </p15:guide>
        <p15:guide id="2" pos="30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ight Image, Title and Conten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88119E4F-8D25-F84E-8EFF-F98C0C580DE3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8221360" y="0"/>
            <a:ext cx="3970640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Knowledge Regular" panose="020B05060000000200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Insert your own image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2B76B14-1355-6D42-9E22-7B1DF7FF27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65126"/>
            <a:ext cx="7260983" cy="567228"/>
          </a:xfrm>
        </p:spPr>
        <p:txBody>
          <a:bodyPr anchor="ctr">
            <a:noAutofit/>
          </a:bodyPr>
          <a:lstStyle>
            <a:lvl1pPr>
              <a:defRPr sz="3500" b="0" i="0">
                <a:solidFill>
                  <a:schemeClr val="tx1"/>
                </a:solidFill>
                <a:latin typeface="Knowledge Medium" panose="020B05060000000200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F65D26E-11CA-E04F-9C26-A14197EDB01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79425" y="1429759"/>
            <a:ext cx="7260983" cy="4835813"/>
          </a:xfrm>
        </p:spPr>
        <p:txBody>
          <a:bodyPr/>
          <a:lstStyle>
            <a:lvl1pPr>
              <a:defRPr sz="2400" b="0" i="0">
                <a:solidFill>
                  <a:schemeClr val="tx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defRPr sz="1800" b="0" i="0">
                <a:solidFill>
                  <a:schemeClr val="tx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1600" b="0" i="0">
                <a:solidFill>
                  <a:schemeClr val="tx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400" b="0" i="0">
                <a:solidFill>
                  <a:schemeClr val="tx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200" b="0" i="0">
                <a:solidFill>
                  <a:schemeClr val="tx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7A6D45C3-9F75-8CDD-3321-D0C7211303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8747" y="6249027"/>
            <a:ext cx="1199143" cy="45383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1FE7BA2-9E87-A58D-CF92-371D4D3B023E}"/>
              </a:ext>
            </a:extLst>
          </p:cNvPr>
          <p:cNvSpPr/>
          <p:nvPr userDrawn="1"/>
        </p:nvSpPr>
        <p:spPr>
          <a:xfrm>
            <a:off x="571967" y="1064301"/>
            <a:ext cx="559168" cy="38047"/>
          </a:xfrm>
          <a:prstGeom prst="rect">
            <a:avLst/>
          </a:prstGeom>
          <a:solidFill>
            <a:srgbClr val="5596BB"/>
          </a:solidFill>
          <a:ln w="28575">
            <a:solidFill>
              <a:srgbClr val="5596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F41C65C5-83AF-4C09-425E-AC1C1D49A5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02091" y="6318495"/>
            <a:ext cx="1460822" cy="31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851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F39E7A-DF98-6D45-8CF2-CA46BD62D0AB}"/>
              </a:ext>
            </a:extLst>
          </p:cNvPr>
          <p:cNvSpPr/>
          <p:nvPr userDrawn="1"/>
        </p:nvSpPr>
        <p:spPr>
          <a:xfrm>
            <a:off x="-9939" y="-9939"/>
            <a:ext cx="12294704" cy="6918960"/>
          </a:xfrm>
          <a:prstGeom prst="rect">
            <a:avLst/>
          </a:prstGeom>
          <a:solidFill>
            <a:srgbClr val="27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853D0F7-82F8-8847-9760-C6A8225994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65126"/>
            <a:ext cx="11283488" cy="567228"/>
          </a:xfrm>
        </p:spPr>
        <p:txBody>
          <a:bodyPr anchor="ctr">
            <a:noAutofit/>
          </a:bodyPr>
          <a:lstStyle>
            <a:lvl1pPr>
              <a:defRPr sz="3500" b="0" i="0">
                <a:solidFill>
                  <a:schemeClr val="bg1"/>
                </a:solidFill>
                <a:latin typeface="Knowledge Medium" panose="020B05060000000200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60C6EC-3F63-FF49-85CF-A79FB086CC90}"/>
              </a:ext>
            </a:extLst>
          </p:cNvPr>
          <p:cNvSpPr/>
          <p:nvPr userDrawn="1"/>
        </p:nvSpPr>
        <p:spPr>
          <a:xfrm>
            <a:off x="571967" y="1064301"/>
            <a:ext cx="559168" cy="38047"/>
          </a:xfrm>
          <a:prstGeom prst="rect">
            <a:avLst/>
          </a:prstGeom>
          <a:solidFill>
            <a:srgbClr val="5596BB"/>
          </a:solidFill>
          <a:ln w="28575">
            <a:solidFill>
              <a:srgbClr val="5596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23B43A7-9657-8A4A-88F4-8BE7F512FE6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9425" y="1615735"/>
            <a:ext cx="11283488" cy="4511795"/>
          </a:xfrm>
        </p:spPr>
        <p:txBody>
          <a:bodyPr/>
          <a:lstStyle>
            <a:lvl1pPr>
              <a:defRPr sz="24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defRPr sz="18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16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4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2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B616CE9E-DB08-D486-1FF4-AF6B91F80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8747" y="6249027"/>
            <a:ext cx="1199143" cy="453830"/>
          </a:xfrm>
          <a:prstGeom prst="rect">
            <a:avLst/>
          </a:prstGeom>
        </p:spPr>
      </p:pic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5C41341-099F-010C-9B4E-847996E6E11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02091" y="6318495"/>
            <a:ext cx="1460822" cy="31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120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ark Image. Title and Conten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828A897-4AA5-7F43-B28F-7C47A6918E84}"/>
              </a:ext>
            </a:extLst>
          </p:cNvPr>
          <p:cNvSpPr/>
          <p:nvPr userDrawn="1"/>
        </p:nvSpPr>
        <p:spPr>
          <a:xfrm>
            <a:off x="-69574" y="-60960"/>
            <a:ext cx="12364278" cy="6979920"/>
          </a:xfrm>
          <a:prstGeom prst="rect">
            <a:avLst/>
          </a:prstGeom>
          <a:solidFill>
            <a:srgbClr val="27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BC115629-7B5E-954B-A088-5350612DC3B0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8221360" y="-60960"/>
            <a:ext cx="4073344" cy="697992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Knowledge Regular" panose="020B05060000000200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Insert your own image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DD95D2F-26D7-DE42-9F7E-FA4033DA52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65126"/>
            <a:ext cx="7260983" cy="567228"/>
          </a:xfrm>
        </p:spPr>
        <p:txBody>
          <a:bodyPr anchor="ctr">
            <a:noAutofit/>
          </a:bodyPr>
          <a:lstStyle>
            <a:lvl1pPr>
              <a:defRPr sz="3500" b="0" i="0">
                <a:solidFill>
                  <a:schemeClr val="bg1"/>
                </a:solidFill>
                <a:latin typeface="Knowledge Medium" panose="020B05060000000200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DE443D9-4C61-9040-8399-0BFA01C7AD2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79425" y="1429759"/>
            <a:ext cx="7260983" cy="4835813"/>
          </a:xfrm>
        </p:spPr>
        <p:txBody>
          <a:bodyPr/>
          <a:lstStyle>
            <a:lvl1pPr>
              <a:defRPr sz="24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defRPr sz="18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16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4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2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5A1DB232-948D-2F0C-15FA-F7D09038B6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8747" y="6249027"/>
            <a:ext cx="1199143" cy="45383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904AD14-421F-4DAD-58F6-DD287872C287}"/>
              </a:ext>
            </a:extLst>
          </p:cNvPr>
          <p:cNvSpPr/>
          <p:nvPr userDrawn="1"/>
        </p:nvSpPr>
        <p:spPr>
          <a:xfrm>
            <a:off x="571967" y="1064301"/>
            <a:ext cx="559168" cy="38047"/>
          </a:xfrm>
          <a:prstGeom prst="rect">
            <a:avLst/>
          </a:prstGeom>
          <a:solidFill>
            <a:srgbClr val="5596BB"/>
          </a:solidFill>
          <a:ln w="28575">
            <a:solidFill>
              <a:srgbClr val="5596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2BFC860-90FA-FCE4-5106-F834915C30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02091" y="6318495"/>
            <a:ext cx="1460822" cy="31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557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Image, Title and Conten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BD29D06-DA1D-A610-157D-66BC0155AC76}"/>
              </a:ext>
            </a:extLst>
          </p:cNvPr>
          <p:cNvSpPr/>
          <p:nvPr userDrawn="1"/>
        </p:nvSpPr>
        <p:spPr>
          <a:xfrm>
            <a:off x="1" y="0"/>
            <a:ext cx="12192000" cy="6979920"/>
          </a:xfrm>
          <a:prstGeom prst="rect">
            <a:avLst/>
          </a:prstGeom>
          <a:solidFill>
            <a:srgbClr val="27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2925E1-6E0A-35D3-FE2F-2FA9BE2231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3825" t="1359" r="14599" b="758"/>
          <a:stretch/>
        </p:blipFill>
        <p:spPr>
          <a:xfrm>
            <a:off x="8221359" y="-16625"/>
            <a:ext cx="3970641" cy="697992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2239F12-E4CD-F347-A63E-695B93529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65126"/>
            <a:ext cx="7260983" cy="567228"/>
          </a:xfrm>
        </p:spPr>
        <p:txBody>
          <a:bodyPr anchor="ctr">
            <a:noAutofit/>
          </a:bodyPr>
          <a:lstStyle>
            <a:lvl1pPr>
              <a:defRPr sz="3500" b="0" i="0">
                <a:solidFill>
                  <a:schemeClr val="bg1"/>
                </a:solidFill>
                <a:latin typeface="Knowledge Medium" panose="020B05060000000200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9484F1C-85C8-744A-98BA-B8478DC265F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79425" y="1429759"/>
            <a:ext cx="7260983" cy="4835813"/>
          </a:xfrm>
        </p:spPr>
        <p:txBody>
          <a:bodyPr/>
          <a:lstStyle>
            <a:lvl1pPr>
              <a:defRPr sz="24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defRPr sz="18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16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4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2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C50090EE-BE0D-1EA7-C64A-49185DE8BF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747" y="6249027"/>
            <a:ext cx="1199143" cy="45383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225D655-650C-0F8A-596C-51130B702339}"/>
              </a:ext>
            </a:extLst>
          </p:cNvPr>
          <p:cNvSpPr/>
          <p:nvPr userDrawn="1"/>
        </p:nvSpPr>
        <p:spPr>
          <a:xfrm>
            <a:off x="571967" y="1064301"/>
            <a:ext cx="559168" cy="38047"/>
          </a:xfrm>
          <a:prstGeom prst="rect">
            <a:avLst/>
          </a:prstGeom>
          <a:solidFill>
            <a:srgbClr val="5596BB"/>
          </a:solidFill>
          <a:ln w="28575">
            <a:solidFill>
              <a:srgbClr val="5596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825A500-0CBE-67ED-8631-CE8548CC72B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02091" y="6318495"/>
            <a:ext cx="1460822" cy="31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48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Image.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FFE79E1-92CE-B544-9525-4C4889F4096F}"/>
              </a:ext>
            </a:extLst>
          </p:cNvPr>
          <p:cNvSpPr/>
          <p:nvPr userDrawn="1"/>
        </p:nvSpPr>
        <p:spPr>
          <a:xfrm>
            <a:off x="-9939" y="-9939"/>
            <a:ext cx="12294704" cy="6918960"/>
          </a:xfrm>
          <a:prstGeom prst="rect">
            <a:avLst/>
          </a:prstGeom>
          <a:solidFill>
            <a:srgbClr val="27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464268-2F39-8B4A-A0A4-6C706A8F4C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0994" r="30994"/>
          <a:stretch/>
        </p:blipFill>
        <p:spPr>
          <a:xfrm>
            <a:off x="8221362" y="-30515"/>
            <a:ext cx="4063403" cy="6921765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E2F431B-882F-694E-B999-38B8AC51923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79425" y="1429759"/>
            <a:ext cx="7260983" cy="4835813"/>
          </a:xfrm>
        </p:spPr>
        <p:txBody>
          <a:bodyPr/>
          <a:lstStyle>
            <a:lvl1pPr>
              <a:defRPr sz="24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defRPr sz="18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16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4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2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45B4892-F78E-EA45-923F-093F12B5E1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65126"/>
            <a:ext cx="7260983" cy="567228"/>
          </a:xfrm>
        </p:spPr>
        <p:txBody>
          <a:bodyPr anchor="ctr">
            <a:noAutofit/>
          </a:bodyPr>
          <a:lstStyle>
            <a:lvl1pPr>
              <a:defRPr sz="3500" b="0" i="0">
                <a:solidFill>
                  <a:schemeClr val="bg1"/>
                </a:solidFill>
                <a:latin typeface="Knowledge Medium" panose="020B05060000000200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6" name="Picture 5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8B9D538C-41AA-7A3E-E49A-1C25C438EE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747" y="6249027"/>
            <a:ext cx="1199143" cy="45383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6A75793-D6C5-C9D0-B020-8EC2C7C66122}"/>
              </a:ext>
            </a:extLst>
          </p:cNvPr>
          <p:cNvSpPr/>
          <p:nvPr userDrawn="1"/>
        </p:nvSpPr>
        <p:spPr>
          <a:xfrm>
            <a:off x="571967" y="1064301"/>
            <a:ext cx="559168" cy="38047"/>
          </a:xfrm>
          <a:prstGeom prst="rect">
            <a:avLst/>
          </a:prstGeom>
          <a:solidFill>
            <a:srgbClr val="5596BB"/>
          </a:solidFill>
          <a:ln w="28575">
            <a:solidFill>
              <a:srgbClr val="5596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D2463E5-0F68-D142-8FC1-BBE5ACC955C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02091" y="6318495"/>
            <a:ext cx="1460822" cy="31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49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Image. Title and 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426084-B9E7-1E40-A8B7-10C0B6D88EBD}"/>
              </a:ext>
            </a:extLst>
          </p:cNvPr>
          <p:cNvSpPr/>
          <p:nvPr userDrawn="1"/>
        </p:nvSpPr>
        <p:spPr>
          <a:xfrm>
            <a:off x="-69574" y="-30480"/>
            <a:ext cx="12364278" cy="6918960"/>
          </a:xfrm>
          <a:prstGeom prst="rect">
            <a:avLst/>
          </a:prstGeom>
          <a:solidFill>
            <a:srgbClr val="27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5A7FCB1-2BD1-9D45-B00B-C92FB443C6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0470" r="30470"/>
          <a:stretch/>
        </p:blipFill>
        <p:spPr>
          <a:xfrm>
            <a:off x="8221361" y="-47138"/>
            <a:ext cx="4073343" cy="6952243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ECCD216B-073B-1B44-9D8E-F61141C9C1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65126"/>
            <a:ext cx="7260983" cy="567228"/>
          </a:xfrm>
        </p:spPr>
        <p:txBody>
          <a:bodyPr anchor="ctr">
            <a:noAutofit/>
          </a:bodyPr>
          <a:lstStyle>
            <a:lvl1pPr>
              <a:defRPr sz="3500" b="0" i="0">
                <a:solidFill>
                  <a:schemeClr val="bg1"/>
                </a:solidFill>
                <a:latin typeface="Knowledge Medium" panose="020B05060000000200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73A98C1-DD50-154A-B0DB-0C8A9ED5D5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79425" y="1429759"/>
            <a:ext cx="7260983" cy="4835813"/>
          </a:xfrm>
        </p:spPr>
        <p:txBody>
          <a:bodyPr/>
          <a:lstStyle>
            <a:lvl1pPr>
              <a:defRPr sz="24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defRPr sz="18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 sz="16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 sz="14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 sz="1200" b="0" i="0">
                <a:solidFill>
                  <a:schemeClr val="bg1"/>
                </a:solidFill>
                <a:latin typeface="Knowledge Light" panose="020B05060400000200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75E41DA8-0070-ED56-4D9C-98F3C20FAE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747" y="6249027"/>
            <a:ext cx="1199143" cy="45383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30D5B74-F20E-26B5-4897-58F0D5843E68}"/>
              </a:ext>
            </a:extLst>
          </p:cNvPr>
          <p:cNvSpPr/>
          <p:nvPr userDrawn="1"/>
        </p:nvSpPr>
        <p:spPr>
          <a:xfrm>
            <a:off x="571967" y="1064301"/>
            <a:ext cx="559168" cy="38047"/>
          </a:xfrm>
          <a:prstGeom prst="rect">
            <a:avLst/>
          </a:prstGeom>
          <a:solidFill>
            <a:srgbClr val="5596BB"/>
          </a:solidFill>
          <a:ln w="28575">
            <a:solidFill>
              <a:srgbClr val="5596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C649B61-5F98-DE08-E070-67B4E923FB2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02091" y="6318495"/>
            <a:ext cx="1460822" cy="31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146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cation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B7EB75B-5C38-D84D-895F-CDB2180A88E0}"/>
              </a:ext>
            </a:extLst>
          </p:cNvPr>
          <p:cNvSpPr/>
          <p:nvPr userDrawn="1"/>
        </p:nvSpPr>
        <p:spPr>
          <a:xfrm>
            <a:off x="-89452" y="-89452"/>
            <a:ext cx="12384156" cy="7008412"/>
          </a:xfrm>
          <a:prstGeom prst="rect">
            <a:avLst/>
          </a:prstGeom>
          <a:solidFill>
            <a:srgbClr val="27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6E6E3CC-8A10-1049-868D-C45CBEB00B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365126"/>
            <a:ext cx="11283488" cy="567228"/>
          </a:xfrm>
        </p:spPr>
        <p:txBody>
          <a:bodyPr anchor="ctr">
            <a:noAutofit/>
          </a:bodyPr>
          <a:lstStyle>
            <a:lvl1pPr>
              <a:defRPr sz="3500" b="0" i="0">
                <a:solidFill>
                  <a:schemeClr val="bg1"/>
                </a:solidFill>
                <a:latin typeface="Knowledge Medium" panose="020B05060000000200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9E6001-11EE-D448-8965-CF4375FD77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7117" y="1284199"/>
            <a:ext cx="10538234" cy="5093987"/>
          </a:xfrm>
          <a:prstGeom prst="rect">
            <a:avLst/>
          </a:prstGeom>
        </p:spPr>
      </p:pic>
      <p:pic>
        <p:nvPicPr>
          <p:cNvPr id="6" name="Picture 5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815BA317-75D2-870A-06A2-0874AF5FBF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8747" y="6249027"/>
            <a:ext cx="1199143" cy="45383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07CC40-6AE7-CE20-2B90-9C3EDE7C90E5}"/>
              </a:ext>
            </a:extLst>
          </p:cNvPr>
          <p:cNvSpPr/>
          <p:nvPr userDrawn="1"/>
        </p:nvSpPr>
        <p:spPr>
          <a:xfrm>
            <a:off x="571967" y="1064301"/>
            <a:ext cx="559168" cy="38047"/>
          </a:xfrm>
          <a:prstGeom prst="rect">
            <a:avLst/>
          </a:prstGeom>
          <a:solidFill>
            <a:srgbClr val="5596BB"/>
          </a:solidFill>
          <a:ln w="28575">
            <a:solidFill>
              <a:srgbClr val="5596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7B39107-5A61-0633-872F-7C37FBE5DA1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02091" y="6318495"/>
            <a:ext cx="1460822" cy="31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063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, Connect, Empo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706045C-A090-904B-A71C-160C9C138334}"/>
              </a:ext>
            </a:extLst>
          </p:cNvPr>
          <p:cNvSpPr/>
          <p:nvPr userDrawn="1"/>
        </p:nvSpPr>
        <p:spPr>
          <a:xfrm>
            <a:off x="-99391" y="-79513"/>
            <a:ext cx="12394095" cy="6998473"/>
          </a:xfrm>
          <a:prstGeom prst="rect">
            <a:avLst/>
          </a:prstGeom>
          <a:solidFill>
            <a:srgbClr val="27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58ECEB-BD1D-9649-9BC2-3E833A01DBCE}"/>
              </a:ext>
            </a:extLst>
          </p:cNvPr>
          <p:cNvSpPr txBox="1"/>
          <p:nvPr userDrawn="1"/>
        </p:nvSpPr>
        <p:spPr>
          <a:xfrm>
            <a:off x="737590" y="749697"/>
            <a:ext cx="1004897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i="0">
                <a:solidFill>
                  <a:srgbClr val="5596BB"/>
                </a:solidFill>
                <a:latin typeface="Knowledge Bold" panose="020B0506000000020004" pitchFamily="34" charset="0"/>
              </a:rPr>
              <a:t>INFORM.</a:t>
            </a:r>
            <a:br>
              <a:rPr lang="en-US" sz="8800" b="1" i="0">
                <a:solidFill>
                  <a:srgbClr val="5596BB"/>
                </a:solidFill>
                <a:latin typeface="Knowledge Bold" panose="020B0506000000020004" pitchFamily="34" charset="0"/>
              </a:rPr>
            </a:br>
            <a:r>
              <a:rPr lang="en-US" sz="8800" b="1" i="0">
                <a:solidFill>
                  <a:srgbClr val="5596BB"/>
                </a:solidFill>
                <a:latin typeface="Knowledge Bold" panose="020B0506000000020004" pitchFamily="34" charset="0"/>
              </a:rPr>
              <a:t>CONNECT.</a:t>
            </a:r>
            <a:br>
              <a:rPr lang="en-US" sz="8800" b="1" i="0">
                <a:solidFill>
                  <a:srgbClr val="5596BB"/>
                </a:solidFill>
                <a:latin typeface="Knowledge Bold" panose="020B0506000000020004" pitchFamily="34" charset="0"/>
              </a:rPr>
            </a:br>
            <a:r>
              <a:rPr lang="en-US" sz="8800" b="1" i="0">
                <a:solidFill>
                  <a:srgbClr val="5596BB"/>
                </a:solidFill>
                <a:latin typeface="Knowledge Bold" panose="020B0506000000020004" pitchFamily="34" charset="0"/>
              </a:rPr>
              <a:t>EMPOWER.</a:t>
            </a:r>
          </a:p>
        </p:txBody>
      </p:sp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32434AB9-9548-0446-72E3-A254859334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14909" y="5594118"/>
            <a:ext cx="1366629" cy="23600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3908F27-3439-18D6-D673-78ADFB4526CD}"/>
              </a:ext>
            </a:extLst>
          </p:cNvPr>
          <p:cNvCxnSpPr>
            <a:cxnSpLocks/>
          </p:cNvCxnSpPr>
          <p:nvPr userDrawn="1"/>
        </p:nvCxnSpPr>
        <p:spPr>
          <a:xfrm>
            <a:off x="3252009" y="5511705"/>
            <a:ext cx="0" cy="40083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F9E5B1E-26BD-C11A-8CBA-842CAE23B4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3969" y="5480641"/>
            <a:ext cx="2147716" cy="46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093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 userDrawn="1">
          <p15:clr>
            <a:srgbClr val="FBAE40"/>
          </p15:clr>
        </p15:guide>
        <p15:guide id="2" pos="32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022144-A01F-6F4D-BF78-B91E5B799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EC365-6DB3-C745-A5A7-73DD05BCC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96086-1901-5643-80F6-1AC88025B7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07DF1-8C7F-5449-B0DE-1FB7817DF04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82337-B8DB-8C41-9B54-440EC33193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6F1C9-8B66-EE43-A6CC-B6A46CB6C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734D9-3534-0C4C-94C0-BFCD74319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488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78" r:id="rId3"/>
    <p:sldLayoutId id="2147483679" r:id="rId4"/>
    <p:sldLayoutId id="2147483671" r:id="rId5"/>
    <p:sldLayoutId id="2147483670" r:id="rId6"/>
    <p:sldLayoutId id="2147483674" r:id="rId7"/>
    <p:sldLayoutId id="2147483677" r:id="rId8"/>
    <p:sldLayoutId id="2147483673" r:id="rId9"/>
    <p:sldLayoutId id="2147483672" r:id="rId10"/>
    <p:sldLayoutId id="2147483662" r:id="rId11"/>
    <p:sldLayoutId id="2147483668" r:id="rId12"/>
    <p:sldLayoutId id="2147483681" r:id="rId13"/>
    <p:sldLayoutId id="2147483680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bi.trust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www.trust.org/resource/measuring-pro-bono-impact/" TargetMode="Externa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180C926C-9101-8541-977A-50F2F8FDD4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Knowledge Light"/>
              </a:rPr>
              <a:t>More information at: </a:t>
            </a:r>
            <a:r>
              <a:rPr lang="en-US" dirty="0">
                <a:latin typeface="Knowledge Light"/>
                <a:hlinkClick r:id="rId3"/>
              </a:rPr>
              <a:t>https://pbi.trust.org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668AA53-1B03-7D42-B477-C2D7C94BC6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Knowledge Medium"/>
              </a:rPr>
              <a:t>2024 Index of Pro Bono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799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F7F20-3C99-8344-A026-1648C3DC79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4272" y="182880"/>
            <a:ext cx="9144000" cy="1848104"/>
          </a:xfrm>
        </p:spPr>
        <p:txBody>
          <a:bodyPr/>
          <a:lstStyle/>
          <a:p>
            <a:r>
              <a:rPr lang="en-US">
                <a:latin typeface="Knowledge Medium"/>
              </a:rPr>
              <a:t>Summary of the sample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2FE8A3-6297-1D4A-A229-F8708346C2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0456" y="2523046"/>
            <a:ext cx="9144000" cy="2570162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1143000" indent="-1143000" algn="l">
              <a:buChar char="•"/>
            </a:pPr>
            <a:r>
              <a:rPr lang="en-US" sz="9600" b="1" dirty="0">
                <a:latin typeface="Knowledge Light"/>
              </a:rPr>
              <a:t>209 </a:t>
            </a:r>
            <a:r>
              <a:rPr lang="en-US" sz="9600" dirty="0">
                <a:latin typeface="Knowledge Light"/>
              </a:rPr>
              <a:t>law firms</a:t>
            </a:r>
            <a:endParaRPr lang="en-US" dirty="0"/>
          </a:p>
          <a:p>
            <a:pPr marL="1143000" indent="-1143000" algn="l">
              <a:buChar char="•"/>
            </a:pPr>
            <a:r>
              <a:rPr lang="en-US" sz="9600" b="1" dirty="0">
                <a:latin typeface="Knowledge Light"/>
              </a:rPr>
              <a:t>123</a:t>
            </a:r>
            <a:r>
              <a:rPr lang="en-US" sz="9600" dirty="0">
                <a:latin typeface="Knowledge Light"/>
              </a:rPr>
              <a:t> jurisdictions</a:t>
            </a:r>
          </a:p>
          <a:p>
            <a:pPr marL="1143000" indent="-1143000" algn="l">
              <a:buChar char="•"/>
            </a:pPr>
            <a:r>
              <a:rPr lang="en-US" sz="9600" dirty="0">
                <a:latin typeface="Knowledge Light"/>
              </a:rPr>
              <a:t>Nearly </a:t>
            </a:r>
            <a:r>
              <a:rPr lang="en-US" sz="9600" b="1" dirty="0">
                <a:latin typeface="Knowledge Light"/>
              </a:rPr>
              <a:t>100,000</a:t>
            </a:r>
            <a:r>
              <a:rPr lang="en-US" sz="9600" dirty="0">
                <a:latin typeface="Knowledge Light"/>
              </a:rPr>
              <a:t> lawyers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75612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F7677-EBB6-3628-E25F-1383378FB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E2D4E7-F417-33C0-48F4-E34AC0EC0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Knowledge Medium"/>
              </a:rPr>
              <a:t>Contents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1A794E-CB43-20DB-AE6F-1F340832DBCA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latin typeface="Knowledge Light"/>
              </a:rPr>
              <a:t>Why do pro bono?</a:t>
            </a:r>
          </a:p>
          <a:p>
            <a:pPr marL="514350" indent="-514350">
              <a:buAutoNum type="arabicPeriod"/>
            </a:pPr>
            <a:r>
              <a:rPr lang="en-US" sz="3200" dirty="0">
                <a:latin typeface="Knowledge Light"/>
              </a:rPr>
              <a:t>How should we structure our pro bono teams?</a:t>
            </a:r>
            <a:endParaRPr lang="en-US"/>
          </a:p>
          <a:p>
            <a:pPr marL="514350" indent="-514350">
              <a:buAutoNum type="arabicPeriod"/>
            </a:pPr>
            <a:r>
              <a:rPr lang="en-US" sz="3200" dirty="0">
                <a:latin typeface="Knowledge Light"/>
              </a:rPr>
              <a:t>How should we </a:t>
            </a:r>
            <a:r>
              <a:rPr lang="en-US" sz="3200" dirty="0" err="1">
                <a:latin typeface="Knowledge Light"/>
              </a:rPr>
              <a:t>incentivise</a:t>
            </a:r>
            <a:r>
              <a:rPr lang="en-US" sz="3200" dirty="0">
                <a:latin typeface="Knowledge Light"/>
              </a:rPr>
              <a:t> pro bono?</a:t>
            </a:r>
          </a:p>
          <a:p>
            <a:pPr marL="514350" indent="-514350">
              <a:buAutoNum type="arabicPeriod"/>
            </a:pPr>
            <a:r>
              <a:rPr lang="en-US" sz="3200" dirty="0">
                <a:latin typeface="Knowledge Light"/>
              </a:rPr>
              <a:t>Should we set pro bono targets?</a:t>
            </a:r>
            <a:endParaRPr lang="en-US" sz="3200" dirty="0"/>
          </a:p>
          <a:p>
            <a:pPr marL="514350" indent="-514350">
              <a:buAutoNum type="arabicPeriod"/>
            </a:pPr>
            <a:r>
              <a:rPr lang="en-US" sz="3200" dirty="0">
                <a:latin typeface="Knowledge Light"/>
              </a:rPr>
              <a:t>How should we measure impact?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63556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4F265-CE69-BD34-E3F8-43837A9F84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Knowledge Medium"/>
              </a:rPr>
              <a:t>Why do pro bono?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6A0303-7286-8BF2-D84E-E0D85B7FA0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377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BB658-306C-372F-F7F5-9BD6C4047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5ECE3B-F6F3-7BCC-41CA-567BEF764DA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9425" y="1370382"/>
            <a:ext cx="5485457" cy="483581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The findings show a clear and growing recognition amongst law firms across the world that pro bono work is more than just altruism — it’s good for business. </a:t>
            </a:r>
            <a:endParaRPr lang="en-US" sz="2400">
              <a:solidFill>
                <a:schemeClr val="bg1"/>
              </a:solidFill>
              <a:cs typeface="Arial"/>
            </a:endParaRPr>
          </a:p>
          <a:p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Nearly three quarters of law firms (73%) reported using pro bono work as a tool to train and develop their staff.</a:t>
            </a:r>
            <a:endParaRPr lang="en-US" sz="2400">
              <a:solidFill>
                <a:schemeClr val="bg1"/>
              </a:solidFill>
              <a:cs typeface="Arial" panose="020B0604020202020204"/>
            </a:endParaRPr>
          </a:p>
          <a:p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Nearly half (47%) as a means to retain them. </a:t>
            </a:r>
            <a:endParaRPr lang="en-US" sz="2400">
              <a:solidFill>
                <a:schemeClr val="bg1"/>
              </a:solidFill>
              <a:cs typeface="Arial" panose="020B0604020202020204"/>
            </a:endParaRPr>
          </a:p>
          <a:p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Nearly half (45%) reported using pro bono to align with client interests.</a:t>
            </a:r>
            <a:endParaRPr lang="en-US" sz="2400" dirty="0">
              <a:solidFill>
                <a:schemeClr val="bg1"/>
              </a:solidFill>
              <a:cs typeface="Arial" panose="020B0604020202020204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E191A7C-D060-F6FC-1BAD-46FAC5B9B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Knowledge Medium"/>
              </a:rPr>
              <a:t>Why do pro bono?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FF30DD-C43F-A74E-7547-466FC8F81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847" y="1368036"/>
            <a:ext cx="5682002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42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AD164-94FA-2C59-F34B-DDFFDEFA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F7E4A-807F-3A5B-BB1A-DD3604262F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9291" y="2080691"/>
            <a:ext cx="9144000" cy="1848104"/>
          </a:xfrm>
        </p:spPr>
        <p:txBody>
          <a:bodyPr>
            <a:normAutofit/>
          </a:bodyPr>
          <a:lstStyle/>
          <a:p>
            <a:r>
              <a:rPr lang="en-US">
                <a:latin typeface="Knowledge Medium"/>
              </a:rPr>
              <a:t>How should we structure our pro bono teams?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124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8DEBE-DEFC-4EAE-B3F9-CCCCA4854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51C699-9055-92E0-B287-B02E5A0B7D4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9425" y="1429759"/>
            <a:ext cx="11223383" cy="48358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There is increasing evidence that separating Corporate Social Responsibility and Pro Bono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programmes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boosts productivity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4A7AF12-9676-49FF-4D9E-8C5971A2D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Knowledge Medium"/>
              </a:rPr>
              <a:t>Structure</a:t>
            </a:r>
            <a:endParaRPr lang="en-US"/>
          </a:p>
        </p:txBody>
      </p:sp>
      <p:pic>
        <p:nvPicPr>
          <p:cNvPr id="5" name="Picture 4" descr="A graph with numbers and text&#10;&#10;AI-generated content may be incorrect.">
            <a:extLst>
              <a:ext uri="{FF2B5EF4-FFF2-40B4-BE49-F238E27FC236}">
                <a16:creationId xmlns:a16="http://schemas.microsoft.com/office/drawing/2014/main" id="{9D09CA99-FBF9-5B42-BDD7-2D594E13A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607" y="2534736"/>
            <a:ext cx="6200383" cy="258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858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82E46-23BC-4466-A741-C36777144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00F793-AFF7-EC16-7BD1-A802B1E5893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9425" y="1429759"/>
            <a:ext cx="10442333" cy="48358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Having partner or senior-level buy-in has a tangible impact on the uptake of pro bono in firms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4A8D892-B04F-4657-9930-32E0E464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Knowledge Medium"/>
              </a:rPr>
              <a:t>Structure</a:t>
            </a:r>
            <a:endParaRPr lang="en-US"/>
          </a:p>
        </p:txBody>
      </p:sp>
      <p:pic>
        <p:nvPicPr>
          <p:cNvPr id="2" name="Picture 1" descr="Firms with a senior role in charge of pro bono do more average annual pro bono hours per lawyer (28h) than those without (10.8). ">
            <a:extLst>
              <a:ext uri="{FF2B5EF4-FFF2-40B4-BE49-F238E27FC236}">
                <a16:creationId xmlns:a16="http://schemas.microsoft.com/office/drawing/2014/main" id="{86DEA1BB-90F5-0F25-865E-BDE958906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957" y="2535313"/>
            <a:ext cx="7629525" cy="331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733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E623D-F1F7-61E6-6900-50DDFCFEC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79F1B5-9149-9FF8-9667-1839380F112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9425" y="1429759"/>
            <a:ext cx="10682794" cy="48358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…as does installing a dedicated coordinator to manage your firm’s day-to-day pro bono work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23C49A0-F6A8-40CC-EA50-9CAC780EE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Knowledge Medium"/>
              </a:rPr>
              <a:t>Structure</a:t>
            </a:r>
            <a:endParaRPr lang="en-US"/>
          </a:p>
        </p:txBody>
      </p:sp>
      <p:pic>
        <p:nvPicPr>
          <p:cNvPr id="2" name="Picture 1" descr="Firms with a dedicated pro bono co-ordinator commit more average annual hours per lawyer (36.2) than those that do not (13.9)">
            <a:extLst>
              <a:ext uri="{FF2B5EF4-FFF2-40B4-BE49-F238E27FC236}">
                <a16:creationId xmlns:a16="http://schemas.microsoft.com/office/drawing/2014/main" id="{8EFC520B-590F-759C-360C-963300DB3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928" y="2784892"/>
            <a:ext cx="7534275" cy="287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84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93AE3-A793-BD9B-5E6C-21F7EC5CE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A77A7-E2BE-EE70-1E3E-41F61BC7B7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9291" y="2080691"/>
            <a:ext cx="9144000" cy="1848104"/>
          </a:xfrm>
        </p:spPr>
        <p:txBody>
          <a:bodyPr>
            <a:normAutofit/>
          </a:bodyPr>
          <a:lstStyle/>
          <a:p>
            <a:r>
              <a:rPr lang="en-US">
                <a:latin typeface="Knowledge Medium"/>
              </a:rPr>
              <a:t>How should we </a:t>
            </a:r>
            <a:r>
              <a:rPr lang="en-US" err="1">
                <a:latin typeface="Knowledge Medium"/>
              </a:rPr>
              <a:t>incentivise</a:t>
            </a:r>
            <a:r>
              <a:rPr lang="en-US">
                <a:latin typeface="Knowledge Medium"/>
              </a:rPr>
              <a:t> pro bono?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435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CABEF-B8BA-0AC5-3937-87C4D67C7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05990B-A225-4DC0-7B3B-4BA95825EB0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9425" y="1429759"/>
            <a:ext cx="10938461" cy="48358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Firms are adopting multiple tactics to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incentivise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pro bono work –counting pro bono hours towards fee-earning targets, factoring it into compensation decisions or appraisal processes.  </a:t>
            </a:r>
            <a:endParaRPr lang="en-US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EB9AD3B-4344-AE5F-D5D9-665C70084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Knowledge Medium"/>
              </a:rPr>
              <a:t>Incentivising</a:t>
            </a:r>
            <a:r>
              <a:rPr lang="en-US">
                <a:latin typeface="Knowledge Medium"/>
              </a:rPr>
              <a:t> pro bono</a:t>
            </a:r>
            <a:endParaRPr lang="en-US" err="1"/>
          </a:p>
        </p:txBody>
      </p:sp>
      <p:pic>
        <p:nvPicPr>
          <p:cNvPr id="4" name="Picture 3" descr="How firms are incentivising pro bono. 57% are factoring it into compensation decisions, 80% are factoring it into appraisal processes and 68% are counting it toward fee-earning targets.">
            <a:extLst>
              <a:ext uri="{FF2B5EF4-FFF2-40B4-BE49-F238E27FC236}">
                <a16:creationId xmlns:a16="http://schemas.microsoft.com/office/drawing/2014/main" id="{5688E30E-DAE0-E9F9-1877-D1355473087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494" y="2974225"/>
            <a:ext cx="6096000" cy="270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03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0D672-86C0-2B3D-B396-56FFE1956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3C9178-8D64-76D1-495F-E5CB0D36095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9425" y="1429759"/>
            <a:ext cx="4670183" cy="48358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In all cases, incentives drive more pro bono hours.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But counting pro bono hours towards fee-earning targets is most effective.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9D2EE5-0DE1-E601-AE14-36A6F58BF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Knowledge Medium"/>
              </a:rPr>
              <a:t>Incentivising</a:t>
            </a:r>
            <a:r>
              <a:rPr lang="en-US">
                <a:latin typeface="Knowledge Medium"/>
              </a:rPr>
              <a:t> pro bono</a:t>
            </a:r>
            <a:endParaRPr lang="en-US" err="1"/>
          </a:p>
        </p:txBody>
      </p:sp>
      <p:pic>
        <p:nvPicPr>
          <p:cNvPr id="2" name="Picture 1" descr="Firms that provide incentives for pro bono commit more average annual hours per lawyer than those that do not. The most effective incentives in order are: counting pro bono hours towards fee-earning targets, then factoring into appraisal processes, and finally factoring into compensation decisions.">
            <a:extLst>
              <a:ext uri="{FF2B5EF4-FFF2-40B4-BE49-F238E27FC236}">
                <a16:creationId xmlns:a16="http://schemas.microsoft.com/office/drawing/2014/main" id="{32139626-27FA-0319-1958-9627AE15F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699" y="1371600"/>
            <a:ext cx="5682002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543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78702-352C-096F-AAAE-FCF098B21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D9B40-5D5E-22C3-5BF2-18AF0FE64F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9291" y="2080691"/>
            <a:ext cx="9144000" cy="1848104"/>
          </a:xfrm>
        </p:spPr>
        <p:txBody>
          <a:bodyPr>
            <a:normAutofit/>
          </a:bodyPr>
          <a:lstStyle/>
          <a:p>
            <a:r>
              <a:rPr lang="en-US">
                <a:latin typeface="Knowledge Medium"/>
              </a:rPr>
              <a:t>Should we set pro bono targets?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572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155C8-4EF1-369D-5D16-E0D99A65D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3D41D5-29BC-D2AD-1A15-9F2CD7EDAC6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9425" y="1429759"/>
            <a:ext cx="5176267" cy="48358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 significant number of firms are setting specific targets for pro bono hours.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Firms that do, log more hours.</a:t>
            </a:r>
            <a:endParaRPr lang="en-US" dirty="0">
              <a:solidFill>
                <a:schemeClr val="bg1"/>
              </a:solidFill>
              <a:cs typeface="Arial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BB01F06-765F-DF78-76CE-A42439BDD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Knowledge Medium"/>
              </a:rPr>
              <a:t>Setting targets</a:t>
            </a:r>
            <a:endParaRPr lang="en-US"/>
          </a:p>
        </p:txBody>
      </p:sp>
      <p:pic>
        <p:nvPicPr>
          <p:cNvPr id="2" name="Picture 1" descr="Firms that set targets commit more average annual hours per lawyer (33.9) than those that do not (23.2)">
            <a:extLst>
              <a:ext uri="{FF2B5EF4-FFF2-40B4-BE49-F238E27FC236}">
                <a16:creationId xmlns:a16="http://schemas.microsoft.com/office/drawing/2014/main" id="{12DAF709-4BCE-A8FD-8D28-6417540DA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0367" y="1434799"/>
            <a:ext cx="5682002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9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E0E1F-0E99-FF6C-78BF-EC2A292C6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0E9D8F-F6EE-825F-9A89-D4E40CF60A8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9425" y="1415382"/>
            <a:ext cx="4802455" cy="48501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Mandatory (strictly enforced) targets drive significantly more engagement, compared to those that are aspirational (actively encouraged).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The average firm target for pro bono is 30 hours.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00713B-FEDB-0E44-4083-20A7784ED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Knowledge Medium"/>
              </a:rPr>
              <a:t>Setting targets</a:t>
            </a:r>
            <a:endParaRPr lang="en-US"/>
          </a:p>
        </p:txBody>
      </p:sp>
      <p:pic>
        <p:nvPicPr>
          <p:cNvPr id="2" name="Picture 1" descr="Firms that set aspirational targets commit less average annual pro bono hours per lawyer (32.1) than those that do not (40.4)">
            <a:extLst>
              <a:ext uri="{FF2B5EF4-FFF2-40B4-BE49-F238E27FC236}">
                <a16:creationId xmlns:a16="http://schemas.microsoft.com/office/drawing/2014/main" id="{F20B0D5B-F34F-C739-06B0-44FB5A923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803" y="1413319"/>
            <a:ext cx="5682002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54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ACD42-C4AE-EF46-6BB3-7A3FA2567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C61D4-88AE-A8F9-DEEA-91ACC02D37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9291" y="2080691"/>
            <a:ext cx="9144000" cy="1848104"/>
          </a:xfrm>
        </p:spPr>
        <p:txBody>
          <a:bodyPr>
            <a:normAutofit/>
          </a:bodyPr>
          <a:lstStyle/>
          <a:p>
            <a:r>
              <a:rPr lang="en-US">
                <a:latin typeface="Knowledge Medium"/>
              </a:rPr>
              <a:t>How should we measure impact?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653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AAC14-9E87-C55E-F452-521C86709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CC7E81-AF74-B408-99A7-B109A163A64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9425" y="1487268"/>
            <a:ext cx="4356410" cy="470641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Firms are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favouring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numerical measurements of their impact.</a:t>
            </a:r>
          </a:p>
          <a:p>
            <a:r>
              <a:rPr lang="en-US" dirty="0">
                <a:solidFill>
                  <a:schemeClr val="bg1"/>
                </a:solidFill>
                <a:cs typeface="Arial" panose="020B0604020202020204"/>
              </a:rPr>
              <a:t>But they risk missing the full picture.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5631CD-F05D-5EB6-B873-A1F8F9D40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Knowledge Medium"/>
              </a:rPr>
              <a:t>Measuring impact</a:t>
            </a:r>
            <a:endParaRPr lang="en-US"/>
          </a:p>
        </p:txBody>
      </p:sp>
      <p:pic>
        <p:nvPicPr>
          <p:cNvPr id="7" name="Picture 6" descr="The top 10 metrics firms use to measure the impact of their pro bono work. In order, these are: number of hours worked (70%); number of clients served (62%); number of matters handled (62%); number of lawyers doing pro bono (57%); sources of pro bono matters (43%); types of clients served (42%); lawyer engagement (40%); types of matters handled (39%); outcome of matters (38%); client feedback (33%); community impact (29%); other (11%).">
            <a:extLst>
              <a:ext uri="{FF2B5EF4-FFF2-40B4-BE49-F238E27FC236}">
                <a16:creationId xmlns:a16="http://schemas.microsoft.com/office/drawing/2014/main" id="{EF3BE3F4-D2A3-A7BD-5FDC-0E6B84895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7611" y="1125998"/>
            <a:ext cx="5900457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241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202AE-4405-FC8F-3501-927699047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7962A8-1353-7944-2844-E9F1D1B228D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9425" y="1429759"/>
            <a:ext cx="7260983" cy="48358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Industry best practice for impact measurement suggests qualitative data collection is essential, as numbers cannot fully capture whether an intervention had a positive outcome for clients. 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Download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TrustLaw’s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new </a:t>
            </a:r>
            <a:r>
              <a:rPr lang="en-US" dirty="0">
                <a:solidFill>
                  <a:schemeClr val="tx2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Measuring Pro Bono Impact Guide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for a roadmap of how to more effectively measure the impact of your pro bono projects.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46D1069-4924-E4A5-1CF6-34E08538B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Knowledge Medium"/>
              </a:rPr>
              <a:t>Measuring impact</a:t>
            </a:r>
            <a:endParaRPr lang="en-US"/>
          </a:p>
        </p:txBody>
      </p:sp>
      <p:pic>
        <p:nvPicPr>
          <p:cNvPr id="11" name="Picture 10" descr="TrustLaw's Measuring Pro Bono Impact guide report front cover.">
            <a:extLst>
              <a:ext uri="{FF2B5EF4-FFF2-40B4-BE49-F238E27FC236}">
                <a16:creationId xmlns:a16="http://schemas.microsoft.com/office/drawing/2014/main" id="{42A724E7-BAAA-CAD3-1EF9-3EA707D98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3751" y="1369504"/>
            <a:ext cx="2978474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357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D27AC-AB9E-5649-971A-223489549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About the Thomson Reuters Foundation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19FF73E-B1E7-0649-98B1-AFBD227EC63E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pPr marL="0" indent="0" algn="ctr" fontAlgn="base">
              <a:buNone/>
            </a:pPr>
            <a:r>
              <a:rPr lang="en-US" sz="2800" dirty="0">
                <a:latin typeface="Knowledge Light" panose="020B0506040000020004" pitchFamily="34" charset="0"/>
              </a:rPr>
              <a:t>We are the corporate foundation of Thomson Reuters, the global AI and technology company. </a:t>
            </a:r>
          </a:p>
          <a:p>
            <a:pPr marL="0" indent="0" algn="ctr" fontAlgn="base">
              <a:buNone/>
            </a:pPr>
            <a:r>
              <a:rPr lang="en-US" sz="2800" dirty="0">
                <a:latin typeface="Knowledge Light" panose="020B0506040000020004" pitchFamily="34" charset="0"/>
              </a:rPr>
              <a:t>First established as the Reuters Foundation in 1982, today, we are a global non-profit </a:t>
            </a:r>
            <a:r>
              <a:rPr lang="en-US" sz="2800" dirty="0" err="1">
                <a:latin typeface="Knowledge Light" panose="020B0506040000020004" pitchFamily="34" charset="0"/>
              </a:rPr>
              <a:t>organisation</a:t>
            </a:r>
            <a:r>
              <a:rPr lang="en-US" sz="2800" dirty="0">
                <a:latin typeface="Knowledge Light" panose="020B0506040000020004" pitchFamily="34" charset="0"/>
              </a:rPr>
              <a:t> working towards democratic and institutional resilience.</a:t>
            </a:r>
          </a:p>
          <a:p>
            <a:pPr marL="0" indent="0" algn="ctr" fontAlgn="base">
              <a:buNone/>
            </a:pPr>
            <a:r>
              <a:rPr lang="en-US" sz="2800" dirty="0">
                <a:latin typeface="Knowledge Light" panose="020B0506040000020004" pitchFamily="34" charset="0"/>
              </a:rPr>
              <a:t>As an independent charity, registered in the UK, Ireland and the USA, we leverage our media, legal and data-driven expertise to foster free, fair and informed societies by </a:t>
            </a:r>
            <a:r>
              <a:rPr lang="en-US" sz="2800" b="1" dirty="0">
                <a:solidFill>
                  <a:srgbClr val="6498B9"/>
                </a:solidFill>
                <a:latin typeface="Knowledge Light" panose="020B0506040000020004" pitchFamily="34" charset="0"/>
              </a:rPr>
              <a:t>strengthening information integrity</a:t>
            </a:r>
            <a:r>
              <a:rPr lang="en-US" sz="2800" dirty="0">
                <a:latin typeface="Knowledge Light" panose="020B0506040000020004" pitchFamily="34" charset="0"/>
              </a:rPr>
              <a:t>, </a:t>
            </a:r>
            <a:r>
              <a:rPr lang="en-US" sz="2800" b="1" dirty="0">
                <a:solidFill>
                  <a:srgbClr val="6498B9"/>
                </a:solidFill>
                <a:latin typeface="Knowledge Light" panose="020B0506040000020004" pitchFamily="34" charset="0"/>
              </a:rPr>
              <a:t>protecting civil society</a:t>
            </a:r>
            <a:r>
              <a:rPr lang="en-US" sz="2800" dirty="0">
                <a:solidFill>
                  <a:srgbClr val="6498B9"/>
                </a:solidFill>
                <a:latin typeface="Knowledge Light" panose="020B0506040000020004" pitchFamily="34" charset="0"/>
              </a:rPr>
              <a:t> </a:t>
            </a:r>
            <a:r>
              <a:rPr lang="en-US" sz="2800" dirty="0">
                <a:latin typeface="Knowledge Light" panose="020B0506040000020004" pitchFamily="34" charset="0"/>
              </a:rPr>
              <a:t>and </a:t>
            </a:r>
            <a:r>
              <a:rPr lang="en-US" sz="2800" b="1" dirty="0">
                <a:solidFill>
                  <a:srgbClr val="6498B9"/>
                </a:solidFill>
                <a:latin typeface="Knowledge Light" panose="020B0506040000020004" pitchFamily="34" charset="0"/>
              </a:rPr>
              <a:t>advancing responsible business practices</a:t>
            </a:r>
            <a:r>
              <a:rPr lang="en-US" sz="2800" dirty="0">
                <a:latin typeface="Knowledge Light" panose="020B05060400000200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1306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FF9200"/>
      </a:dk2>
      <a:lt2>
        <a:srgbClr val="EEEFEE"/>
      </a:lt2>
      <a:accent1>
        <a:srgbClr val="F3DC71"/>
      </a:accent1>
      <a:accent2>
        <a:srgbClr val="4076AE"/>
      </a:accent2>
      <a:accent3>
        <a:srgbClr val="53C076"/>
      </a:accent3>
      <a:accent4>
        <a:srgbClr val="FF9100"/>
      </a:accent4>
      <a:accent5>
        <a:srgbClr val="B92F0D"/>
      </a:accent5>
      <a:accent6>
        <a:srgbClr val="164677"/>
      </a:accent6>
      <a:hlink>
        <a:srgbClr val="FF9200"/>
      </a:hlink>
      <a:folHlink>
        <a:srgbClr val="D8703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4980838b-571f-44a1-a914-cb100630ecc5">
      <Terms xmlns="http://schemas.microsoft.com/office/infopath/2007/PartnerControls"/>
    </lcf76f155ced4ddcb4097134ff3c332f>
    <TaxCatchAll xmlns="89bdb038-ef39-4130-b192-ffdf099c3f04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C55C788F6E194AA68632DA42680644" ma:contentTypeVersion="17" ma:contentTypeDescription="Create a new document." ma:contentTypeScope="" ma:versionID="999861e2db241c47c24a5ac918e32d5f">
  <xsd:schema xmlns:xsd="http://www.w3.org/2001/XMLSchema" xmlns:xs="http://www.w3.org/2001/XMLSchema" xmlns:p="http://schemas.microsoft.com/office/2006/metadata/properties" xmlns:ns1="http://schemas.microsoft.com/sharepoint/v3" xmlns:ns2="4980838b-571f-44a1-a914-cb100630ecc5" xmlns:ns3="89bdb038-ef39-4130-b192-ffdf099c3f04" targetNamespace="http://schemas.microsoft.com/office/2006/metadata/properties" ma:root="true" ma:fieldsID="df890e7a4da8a61964a27a8c5ce6f001" ns1:_="" ns2:_="" ns3:_="">
    <xsd:import namespace="http://schemas.microsoft.com/sharepoint/v3"/>
    <xsd:import namespace="4980838b-571f-44a1-a914-cb100630ecc5"/>
    <xsd:import namespace="89bdb038-ef39-4130-b192-ffdf099c3f04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80838b-571f-44a1-a914-cb100630ecc5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53a93e6a-eb94-4f22-847d-80c377548a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bdb038-ef39-4130-b192-ffdf099c3f04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cc633dee-8821-4c81-94f4-334913535cf7}" ma:internalName="TaxCatchAll" ma:showField="CatchAllData" ma:web="89bdb038-ef39-4130-b192-ffdf099c3f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1237C03-A70D-4D26-AA99-898A785C3D89}">
  <ds:schemaRefs>
    <ds:schemaRef ds:uri="4980838b-571f-44a1-a914-cb100630ecc5"/>
    <ds:schemaRef ds:uri="89bdb038-ef39-4130-b192-ffdf099c3f0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EEF19BB-0F03-4646-ACED-A87D6A75CD0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67A3D7-74E3-4745-BA07-EDD843C447CE}">
  <ds:schemaRefs>
    <ds:schemaRef ds:uri="4980838b-571f-44a1-a914-cb100630ecc5"/>
    <ds:schemaRef ds:uri="89bdb038-ef39-4130-b192-ffdf099c3f0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513</Words>
  <Application>Microsoft Office PowerPoint</Application>
  <PresentationFormat>Widescreen</PresentationFormat>
  <Paragraphs>51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Knowledge Bold</vt:lpstr>
      <vt:lpstr>Knowledge Light</vt:lpstr>
      <vt:lpstr>Knowledge Medium</vt:lpstr>
      <vt:lpstr>Knowledge Regular</vt:lpstr>
      <vt:lpstr>Office Theme</vt:lpstr>
      <vt:lpstr>2024 Index of Pro Bono</vt:lpstr>
      <vt:lpstr>Summary of the sample</vt:lpstr>
      <vt:lpstr>Contents</vt:lpstr>
      <vt:lpstr>Why do pro bono?</vt:lpstr>
      <vt:lpstr>Why do pro bono?</vt:lpstr>
      <vt:lpstr>How should we structure our pro bono teams?</vt:lpstr>
      <vt:lpstr>Structure</vt:lpstr>
      <vt:lpstr>Structure</vt:lpstr>
      <vt:lpstr>Structure</vt:lpstr>
      <vt:lpstr>How should we incentivise pro bono?</vt:lpstr>
      <vt:lpstr>Incentivising pro bono</vt:lpstr>
      <vt:lpstr>Incentivising pro bono</vt:lpstr>
      <vt:lpstr>Should we set pro bono targets?</vt:lpstr>
      <vt:lpstr>Setting targets</vt:lpstr>
      <vt:lpstr>Setting targets</vt:lpstr>
      <vt:lpstr>How should we measure impact?</vt:lpstr>
      <vt:lpstr>Measuring impact</vt:lpstr>
      <vt:lpstr>Measuring impact</vt:lpstr>
      <vt:lpstr>About the Thomson Reuters Foundation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Ali, Nura K. (TR Foundation)</dc:creator>
  <cp:lastModifiedBy>Sheehy, Aisling (TR Foundation)</cp:lastModifiedBy>
  <cp:revision>190</cp:revision>
  <dcterms:created xsi:type="dcterms:W3CDTF">2019-09-13T09:19:20Z</dcterms:created>
  <dcterms:modified xsi:type="dcterms:W3CDTF">2026-10-01T13:55:07Z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0x0101006FC55C788F6E194AA68632DA42680644</vt:lpwstr>
  </property>
  <property fmtid="{D5CDD505-2E9C-101B-9397-08002B2CF9AE}" pid="3" name="MediaServiceImageTags">
    <vt:lpwstr/>
  </property>
</Properties>
</file>